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305" r:id="rId4"/>
    <p:sldId id="310" r:id="rId5"/>
    <p:sldId id="339" r:id="rId6"/>
    <p:sldId id="340" r:id="rId7"/>
    <p:sldId id="316" r:id="rId8"/>
    <p:sldId id="333" r:id="rId9"/>
    <p:sldId id="312" r:id="rId10"/>
    <p:sldId id="335" r:id="rId11"/>
    <p:sldId id="336" r:id="rId12"/>
    <p:sldId id="337" r:id="rId13"/>
    <p:sldId id="326" r:id="rId14"/>
  </p:sldIdLst>
  <p:sldSz cx="12192000" cy="6858000"/>
  <p:notesSz cx="12192000" cy="6858000"/>
  <p:custDataLst>
    <p:tags r:id="rId16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6" userDrawn="1">
          <p15:clr>
            <a:srgbClr val="A4A3A4"/>
          </p15:clr>
        </p15:guide>
        <p15:guide id="2" pos="210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5497" autoAdjust="0"/>
  </p:normalViewPr>
  <p:slideViewPr>
    <p:cSldViewPr showGuides="1">
      <p:cViewPr varScale="1">
        <p:scale>
          <a:sx n="92" d="100"/>
          <a:sy n="92" d="100"/>
        </p:scale>
        <p:origin x="96" y="414"/>
      </p:cViewPr>
      <p:guideLst>
        <p:guide orient="horz" pos="2876"/>
        <p:guide pos="210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2025/6/5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None/>
            </a:pPr>
            <a:r>
              <a:rPr lang="zh-CN" altLang="en-US" b="1" dirty="0"/>
              <a:t>情形一（</a:t>
            </a:r>
            <a:r>
              <a:rPr lang="en-US" altLang="zh-CN" b="1" dirty="0"/>
              <a:t>Case 1</a:t>
            </a:r>
            <a:r>
              <a:rPr lang="zh-CN" altLang="en-US" b="1" dirty="0"/>
              <a:t>）</a:t>
            </a:r>
          </a:p>
          <a:p>
            <a:pPr>
              <a:buNone/>
            </a:pPr>
            <a:r>
              <a:rPr lang="zh-CN" altLang="en-US" dirty="0"/>
              <a:t>在这种情况下，</a:t>
            </a:r>
            <a:r>
              <a:rPr lang="en-US" altLang="zh-CN" b="1" dirty="0"/>
              <a:t>LLM </a:t>
            </a:r>
            <a:r>
              <a:rPr lang="zh-CN" altLang="en-US" b="1" dirty="0"/>
              <a:t>主干模型在没有提示信息（即 </a:t>
            </a:r>
            <a:r>
              <a:rPr lang="en-US" altLang="zh-CN" b="1" dirty="0"/>
              <a:t>w/o-HE </a:t>
            </a:r>
            <a:r>
              <a:rPr lang="zh-CN" altLang="en-US" b="1" dirty="0"/>
              <a:t>变体）时无法命中目标物品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而 </a:t>
            </a:r>
            <a:r>
              <a:rPr lang="en-US" altLang="zh-CN" dirty="0"/>
              <a:t>Re2LLM </a:t>
            </a:r>
            <a:r>
              <a:rPr lang="zh-CN" altLang="en-US" dirty="0"/>
              <a:t>中训练好的检索代理能够</a:t>
            </a:r>
            <a:r>
              <a:rPr lang="zh-CN" altLang="en-US" b="1" dirty="0"/>
              <a:t>成功检索到定制化的提示信息</a:t>
            </a:r>
            <a:r>
              <a:rPr lang="zh-CN" altLang="en-US" dirty="0"/>
              <a:t>，并在 </a:t>
            </a:r>
            <a:r>
              <a:rPr lang="en-US" altLang="zh-CN" dirty="0"/>
              <a:t>Top-10 </a:t>
            </a:r>
            <a:r>
              <a:rPr lang="zh-CN" altLang="en-US" dirty="0"/>
              <a:t>推荐列表中将目标物品</a:t>
            </a:r>
            <a:r>
              <a:rPr lang="zh-CN" altLang="en-US" b="1" dirty="0"/>
              <a:t>命中在第</a:t>
            </a:r>
            <a:r>
              <a:rPr lang="en-US" altLang="zh-CN" b="1" dirty="0"/>
              <a:t>3</a:t>
            </a:r>
            <a:r>
              <a:rPr lang="zh-CN" altLang="en-US" b="1" dirty="0"/>
              <a:t>位</a:t>
            </a:r>
            <a:r>
              <a:rPr lang="zh-CN" altLang="en-US" dirty="0"/>
              <a:t>，这证明该代理能够通过任务反馈学习有效提示。</a:t>
            </a:r>
            <a:br>
              <a:rPr lang="zh-CN" altLang="en-US" dirty="0"/>
            </a:br>
            <a:r>
              <a:rPr lang="zh-CN" altLang="en-US" dirty="0"/>
              <a:t>相比之下，</a:t>
            </a:r>
            <a:r>
              <a:rPr lang="en-US" altLang="zh-CN" b="1" dirty="0"/>
              <a:t>w/o-DRL</a:t>
            </a:r>
            <a:r>
              <a:rPr lang="zh-CN" altLang="en-US" b="1" dirty="0"/>
              <a:t>（</a:t>
            </a:r>
            <a:r>
              <a:rPr lang="en-US" altLang="zh-CN" b="1" dirty="0"/>
              <a:t>RAN</a:t>
            </a:r>
            <a:r>
              <a:rPr lang="zh-CN" altLang="en-US" b="1" dirty="0"/>
              <a:t>）使用随机提示</a:t>
            </a:r>
            <a:r>
              <a:rPr lang="zh-CN" altLang="en-US" dirty="0"/>
              <a:t>，由于提示不相关，</a:t>
            </a:r>
            <a:r>
              <a:rPr lang="zh-CN" altLang="en-US" b="1" dirty="0"/>
              <a:t>无法正确预测目标物品</a:t>
            </a:r>
            <a:r>
              <a:rPr lang="zh-CN" altLang="en-US" dirty="0"/>
              <a:t>。</a:t>
            </a:r>
          </a:p>
          <a:p>
            <a:pPr>
              <a:buNone/>
            </a:pPr>
            <a:r>
              <a:rPr lang="zh-CN" altLang="en-US" b="1" dirty="0"/>
              <a:t>情形二（</a:t>
            </a:r>
            <a:r>
              <a:rPr lang="en-US" altLang="zh-CN" b="1" dirty="0"/>
              <a:t>Case 2</a:t>
            </a:r>
            <a:r>
              <a:rPr lang="zh-CN" altLang="en-US" b="1" dirty="0"/>
              <a:t>）</a:t>
            </a:r>
          </a:p>
          <a:p>
            <a:r>
              <a:rPr lang="zh-CN" altLang="en-US" dirty="0"/>
              <a:t>在这种情况下，</a:t>
            </a:r>
            <a:r>
              <a:rPr lang="en-US" altLang="zh-CN" b="1" dirty="0"/>
              <a:t>LLM </a:t>
            </a:r>
            <a:r>
              <a:rPr lang="zh-CN" altLang="en-US" b="1" dirty="0"/>
              <a:t>主干模型即使在没有提示的情况下（</a:t>
            </a:r>
            <a:r>
              <a:rPr lang="en-US" altLang="zh-CN" b="1" dirty="0"/>
              <a:t>w/o-HE</a:t>
            </a:r>
            <a:r>
              <a:rPr lang="zh-CN" altLang="en-US" b="1" dirty="0"/>
              <a:t>），也能命中目标物品</a:t>
            </a:r>
            <a:r>
              <a:rPr lang="zh-CN" altLang="en-US" dirty="0"/>
              <a:t>。</a:t>
            </a:r>
            <a:br>
              <a:rPr lang="zh-CN" altLang="en-US" dirty="0"/>
            </a:br>
            <a:r>
              <a:rPr lang="zh-CN" altLang="en-US" dirty="0"/>
              <a:t>此时，</a:t>
            </a:r>
            <a:r>
              <a:rPr lang="en-US" altLang="zh-CN" dirty="0"/>
              <a:t>Re2LLM </a:t>
            </a:r>
            <a:r>
              <a:rPr lang="zh-CN" altLang="en-US" dirty="0"/>
              <a:t>中训练好的代理</a:t>
            </a:r>
            <a:r>
              <a:rPr lang="zh-CN" altLang="en-US" b="1" dirty="0"/>
              <a:t>进一步提升了推荐质量，将目标物品从 </a:t>
            </a:r>
            <a:r>
              <a:rPr lang="en-US" altLang="zh-CN" b="1" dirty="0"/>
              <a:t>Top-3 </a:t>
            </a:r>
            <a:r>
              <a:rPr lang="zh-CN" altLang="en-US" b="1" dirty="0"/>
              <a:t>提升到了第</a:t>
            </a:r>
            <a:r>
              <a:rPr lang="en-US" altLang="zh-CN" b="1" dirty="0"/>
              <a:t>1</a:t>
            </a:r>
            <a:r>
              <a:rPr lang="zh-CN" altLang="en-US" b="1" dirty="0"/>
              <a:t>位</a:t>
            </a:r>
            <a:r>
              <a:rPr lang="zh-CN" altLang="en-US" dirty="0"/>
              <a:t>，表现出强化引导作用。</a:t>
            </a:r>
            <a:br>
              <a:rPr lang="zh-CN" altLang="en-US" dirty="0"/>
            </a:br>
            <a:r>
              <a:rPr lang="zh-CN" altLang="en-US" dirty="0"/>
              <a:t>然而，</a:t>
            </a:r>
            <a:r>
              <a:rPr lang="en-US" altLang="zh-CN" dirty="0"/>
              <a:t>w/o-DRL</a:t>
            </a:r>
            <a:r>
              <a:rPr lang="zh-CN" altLang="en-US" dirty="0"/>
              <a:t>（</a:t>
            </a:r>
            <a:r>
              <a:rPr lang="en-US" altLang="zh-CN" dirty="0"/>
              <a:t>RAN</a:t>
            </a:r>
            <a:r>
              <a:rPr lang="zh-CN" altLang="en-US" dirty="0"/>
              <a:t>）中的随机提示反而</a:t>
            </a:r>
            <a:r>
              <a:rPr lang="zh-CN" altLang="en-US" b="1" dirty="0"/>
              <a:t>起到了负面影响</a:t>
            </a:r>
            <a:r>
              <a:rPr lang="zh-CN" altLang="en-US" dirty="0"/>
              <a:t>：</a:t>
            </a:r>
            <a:r>
              <a:rPr lang="en-US" altLang="zh-CN" dirty="0"/>
              <a:t>LLM </a:t>
            </a:r>
            <a:r>
              <a:rPr lang="zh-CN" altLang="en-US" dirty="0"/>
              <a:t>原本能正确推荐目标物品，但被误导关注于电影的“发行年份”等无关特征，导致推荐错误。</a:t>
            </a:r>
            <a:br>
              <a:rPr lang="zh-CN" altLang="en-US" dirty="0"/>
            </a:br>
            <a:r>
              <a:rPr lang="zh-CN" altLang="en-US" dirty="0"/>
              <a:t>例如，该 </a:t>
            </a:r>
            <a:r>
              <a:rPr lang="en-US" altLang="zh-CN" dirty="0"/>
              <a:t>session </a:t>
            </a:r>
            <a:r>
              <a:rPr lang="zh-CN" altLang="en-US"/>
              <a:t>偏好喜剧片，但提示内容强调了制作年份，导致模型偏离真正的兴趣点。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5117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6/5/2025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6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13" Type="http://schemas.openxmlformats.org/officeDocument/2006/relationships/image" Target="../media/image3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0" Type="http://schemas.openxmlformats.org/officeDocument/2006/relationships/image" Target="../media/image40.png"/><Relationship Id="rId4" Type="http://schemas.openxmlformats.org/officeDocument/2006/relationships/tags" Target="../tags/tag5.xml"/><Relationship Id="rId9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.png"/><Relationship Id="rId7" Type="http://schemas.openxmlformats.org/officeDocument/2006/relationships/image" Target="../media/image2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3.png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897255" y="107315"/>
            <a:ext cx="2614930" cy="6889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C</a:t>
            </a:r>
            <a:r>
              <a:rPr lang="en-US" sz="2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hongqing University  of  Technology</a:t>
            </a:r>
            <a:r>
              <a:rPr lang="en-US" sz="2200" dirty="0">
                <a:solidFill>
                  <a:srgbClr val="FFFFFF"/>
                </a:solidFill>
                <a:uFillTx/>
                <a:latin typeface="Times New Roman" panose="02020603050405020304" charset="0"/>
                <a:ea typeface="宋体" panose="02010600030101010101" pitchFamily="2" charset="-122"/>
                <a:cs typeface="Times New Roman" panose="02020603050405020304" charset="0"/>
              </a:rPr>
              <a:t> 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9697720" y="11430"/>
            <a:ext cx="2256155" cy="82613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ATAI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1800" spc="-50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Technique</a:t>
            </a:r>
            <a:r>
              <a:rPr lang="en-US"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1800" spc="-22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of </a:t>
            </a:r>
            <a:r>
              <a:rPr sz="1800" spc="-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imes New Roman" panose="02020603050405020304" charset="0"/>
                <a:cs typeface="Times New Roman" panose="02020603050405020304" charset="0"/>
              </a:rPr>
              <a:t>Intelligence</a:t>
            </a:r>
            <a:endParaRPr sz="18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7143750" y="5918200"/>
            <a:ext cx="384302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25" dirty="0" err="1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Jinfei</a:t>
            </a:r>
            <a:r>
              <a:rPr lang="en-US" sz="2400" b="1" spc="-2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Chen</a:t>
            </a:r>
            <a:endParaRPr lang="en-US" sz="2400" dirty="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65735" y="1219200"/>
            <a:ext cx="11772265" cy="97599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89685" marR="5080" indent="-1277620" algn="ctr">
              <a:lnSpc>
                <a:spcPct val="100000"/>
              </a:lnSpc>
              <a:spcBef>
                <a:spcPts val="95"/>
              </a:spcBef>
            </a:pPr>
            <a:r>
              <a:rPr lang="en-US" altLang="zh-CN" sz="2800" b="1" dirty="0">
                <a:solidFill>
                  <a:schemeClr val="accent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Times New Roman" panose="02020603050405020304"/>
                <a:cs typeface="Times New Roman" panose="02020603050405020304"/>
              </a:rPr>
              <a:t>2025_AAAI_Re2LLM_Reflective Reinforcement Large Language Model for Session-based Recommendation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3696383" y="5038461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err="1"/>
              <a:t>code:None</a:t>
            </a:r>
            <a:endParaRPr lang="en-US" altLang="zh-CN" dirty="0"/>
          </a:p>
        </p:txBody>
      </p:sp>
      <p:sp>
        <p:nvSpPr>
          <p:cNvPr id="39" name="object 39"/>
          <p:cNvSpPr txBox="1"/>
          <p:nvPr/>
        </p:nvSpPr>
        <p:spPr>
          <a:xfrm>
            <a:off x="9564370" y="5547995"/>
            <a:ext cx="1938655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——</a:t>
            </a:r>
            <a:r>
              <a:rPr lang="en-US" sz="1600" b="1" spc="150" dirty="0">
                <a:solidFill>
                  <a:srgbClr val="1F4E79"/>
                </a:solidFill>
                <a:latin typeface="Times New Roman" panose="02020603050405020304" charset="0"/>
                <a:cs typeface="Times New Roman" panose="02020603050405020304" charset="0"/>
              </a:rPr>
              <a:t>AAAI</a:t>
            </a:r>
            <a:r>
              <a:rPr lang="en-US" sz="1600" b="1" spc="5" dirty="0">
                <a:solidFill>
                  <a:srgbClr val="1F4E79"/>
                </a:solidFill>
                <a:latin typeface="Times New Roman" panose="02020603050405020304" charset="0"/>
                <a:ea typeface="+mj-ea"/>
                <a:cs typeface="Times New Roman" panose="02020603050405020304" charset="0"/>
              </a:rPr>
              <a:t>’25</a:t>
            </a: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23C22178-DC4F-64CB-49B4-63140B8292E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0286" y="1767095"/>
            <a:ext cx="9171428" cy="33238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31EB5B-FDB1-5DBF-5AD6-7156824D6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6091F1B-105A-7A6B-A479-0D7E287EE2EF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B803B3EA-AB71-26D8-1239-8DD4DE7260CE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3C6191BB-4264-FB6F-342D-896B33140543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57BB033-18B2-5904-56F0-6CEA55AEF8D1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802416F9-10E4-C37E-EE3B-D62D460B5D56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3FE2706-68F1-37CA-E48D-4C2F07050085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AF4D806D-72E0-28D9-2E07-45E856222B13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8527554-AE22-A663-1A49-BB2707A8B4D8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15E4B5B2-FCDC-5DF3-AD04-F99A505335ED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BC902BA-7469-E31E-51DA-0FB068EC0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99" y="1610295"/>
            <a:ext cx="11952381" cy="45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296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71EEE-6EAB-87F7-DD84-491987C748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3B7DD48-7414-1CBC-D584-824BB97BF2A5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B44BF8C-5C4D-D98B-7836-33FA75945D55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80E61CCC-E4E6-B935-7FC7-F625D0202B1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7319A676-92DA-8845-F9BE-CA8D79F6D4EA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5DDA4936-DF99-B019-464B-E01479A14E61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80533FEC-5918-72A5-809E-2672C949C8C2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B1FF7906-A6E4-7116-F86D-50C583D4E74B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69AC7A6-1E4F-FC87-8601-704DDC29965F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5298D53E-6217-FB78-1F76-14259BBE6334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A5824F95-EF0E-9A97-6508-DBBBF032A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2600" y="1981200"/>
            <a:ext cx="6266667" cy="33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1140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1AA26E-2285-7AA3-A331-C38043F881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6E410FA-EB28-116F-C0AB-883C672F32D1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EA4E23A2-3FF6-E7B4-F377-A52EE5FD78C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F5086C39-C0AA-1D5B-A932-7196DEE9DF67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C0BBE4FD-2240-6B1B-2F19-C38EFDC81C3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620FC3BF-DE02-3D8B-8EFA-B2345EB1C06D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D6DE993F-8569-0C13-1119-179E316EEC9F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3D9CEF19-65F4-9200-0E44-D76FC8408CF7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9D5D0CB3-1FD5-7B58-F854-12BE09D0C205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CC0E7FB9-37DA-441A-5B9F-776AD8642C25}"/>
              </a:ext>
            </a:extLst>
          </p:cNvPr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9D2C061-EAA4-DCB7-8D9F-F47C97B1DB5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6321" y="1446761"/>
            <a:ext cx="5480644" cy="47244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D3B729C1-6E8A-8CE8-90BA-C7933361DB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5037" y="1518667"/>
            <a:ext cx="56624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1179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29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2" name="object 2"/>
          <p:cNvSpPr txBox="1"/>
          <p:nvPr>
            <p:custDataLst>
              <p:tags r:id="rId1"/>
            </p:custDataLst>
          </p:nvPr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34" name="object 4"/>
            <p:cNvSpPr/>
            <p:nvPr>
              <p:custDataLst>
                <p:tags r:id="rId5"/>
              </p:custDataLst>
            </p:nvPr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5"/>
            <p:cNvSpPr/>
            <p:nvPr>
              <p:custDataLst>
                <p:tags r:id="rId6"/>
              </p:custDataLst>
            </p:nvPr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6"/>
            <p:cNvSpPr/>
            <p:nvPr>
              <p:custDataLst>
                <p:tags r:id="rId7"/>
              </p:custDataLst>
            </p:nvPr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10"/>
          <p:cNvSpPr txBox="1"/>
          <p:nvPr>
            <p:custDataLst>
              <p:tags r:id="rId2"/>
            </p:custDataLst>
          </p:nvPr>
        </p:nvSpPr>
        <p:spPr>
          <a:xfrm>
            <a:off x="644525" y="86360"/>
            <a:ext cx="1885950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Chongqing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1500" dirty="0">
                <a:solidFill>
                  <a:srgbClr val="FFFFFF"/>
                </a:solidFill>
                <a:uFillTx/>
                <a:latin typeface="Times New Roman" panose="02020603050405020304" charset="0"/>
                <a:cs typeface="Times New Roman" panose="02020603050405020304" charset="0"/>
                <a:sym typeface="+mn-ea"/>
              </a:rPr>
              <a:t>Technology</a:t>
            </a:r>
            <a:endParaRPr sz="15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38" name="object 11"/>
          <p:cNvSpPr/>
          <p:nvPr>
            <p:custDataLst>
              <p:tags r:id="rId3"/>
            </p:custDataLst>
          </p:nvPr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12"/>
          <p:cNvSpPr txBox="1"/>
          <p:nvPr>
            <p:custDataLst>
              <p:tags r:id="rId4"/>
            </p:custDataLst>
          </p:nvPr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3657600" y="596900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/>
            <a:endParaRPr lang="en-US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indent="0"/>
            <a:r>
              <a:rPr lang="en-US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en-US" altLang="en-US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743450" y="600075"/>
            <a:ext cx="303847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28600" y="1216304"/>
            <a:ext cx="11527536" cy="1424532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indent="457200" algn="just"/>
            <a:endParaRPr lang="en-US" altLang="zh-CN" sz="2000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9FF79E-A941-F877-D790-1BCEAC278FDD}"/>
              </a:ext>
            </a:extLst>
          </p:cNvPr>
          <p:cNvSpPr txBox="1"/>
          <p:nvPr/>
        </p:nvSpPr>
        <p:spPr>
          <a:xfrm>
            <a:off x="2453638" y="1216304"/>
            <a:ext cx="890016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dirty="0"/>
              <a:t>Prompt-based</a:t>
            </a:r>
            <a:r>
              <a:rPr lang="en-US" altLang="zh-CN" dirty="0"/>
              <a:t>: However, the former methods struggle with optimal prompts to elicit the correct reasoning of LLMs due to </a:t>
            </a:r>
            <a:r>
              <a:rPr lang="en-US" altLang="zh-CN" b="1" dirty="0"/>
              <a:t>the lack of task-specific feedbac</a:t>
            </a:r>
            <a:r>
              <a:rPr lang="en-US" altLang="zh-CN" dirty="0"/>
              <a:t>k, leading to unsatisfactory recommendations. </a:t>
            </a:r>
          </a:p>
          <a:p>
            <a:endParaRPr lang="en-US" altLang="zh-CN" dirty="0"/>
          </a:p>
          <a:p>
            <a:r>
              <a:rPr lang="en-US" altLang="zh-CN" b="1" dirty="0"/>
              <a:t>Fine-tuning</a:t>
            </a:r>
            <a:r>
              <a:rPr lang="en-US" altLang="zh-CN" dirty="0"/>
              <a:t>: Although the latter methods attempt to fine-tune LLMs with domain-specific knowledge, they face limitations such </a:t>
            </a:r>
            <a:r>
              <a:rPr lang="en-US" altLang="zh-CN" b="1" dirty="0"/>
              <a:t>as high computational costs and reliance on open source backbones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71EF30A1-D61A-A1C6-A210-B70BAF9304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2665" y="3247629"/>
            <a:ext cx="5066667" cy="349523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15865" y="739775"/>
            <a:ext cx="2159635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Overview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C7499D6-EFB5-A6DE-9527-241ADA085C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9051" y="1600200"/>
            <a:ext cx="11528087" cy="4953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BF8C712-183C-AF48-BAE8-C918BDEC9B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969" y="1395477"/>
            <a:ext cx="6057143" cy="1723810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1526EE8-C5C1-53DA-E272-408E6E5EECC2}"/>
              </a:ext>
            </a:extLst>
          </p:cNvPr>
          <p:cNvSpPr txBox="1"/>
          <p:nvPr/>
        </p:nvSpPr>
        <p:spPr>
          <a:xfrm>
            <a:off x="308969" y="3545564"/>
            <a:ext cx="60978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dirty="0"/>
              <a:t>我按顺序观看</a:t>
            </a:r>
            <a:r>
              <a:rPr lang="en-US" altLang="zh-CN" dirty="0"/>
              <a:t>/</a:t>
            </a:r>
            <a:r>
              <a:rPr lang="zh-CN" altLang="en-US" dirty="0"/>
              <a:t>购买了以下电影</a:t>
            </a:r>
            <a:r>
              <a:rPr lang="en-US" altLang="zh-CN" dirty="0"/>
              <a:t>/</a:t>
            </a:r>
            <a:r>
              <a:rPr lang="zh-CN" altLang="en-US" dirty="0"/>
              <a:t>商品：</a:t>
            </a:r>
            <a:r>
              <a:rPr lang="en-US" altLang="zh-CN" dirty="0"/>
              <a:t>{s}</a:t>
            </a:r>
            <a:r>
              <a:rPr lang="zh-CN" altLang="en-US" dirty="0"/>
              <a:t>。请根据这些行为，从候选集 </a:t>
            </a:r>
            <a:r>
              <a:rPr lang="en-US" altLang="zh-CN" dirty="0"/>
              <a:t>{C} </a:t>
            </a:r>
            <a:r>
              <a:rPr lang="zh-CN" altLang="en-US" dirty="0"/>
              <a:t>中推荐我下一个可能喜欢的项目。请从候选集中推荐，并用编号列出前 </a:t>
            </a:r>
            <a:r>
              <a:rPr lang="en-US" altLang="zh-CN" dirty="0"/>
              <a:t>10 </a:t>
            </a:r>
            <a:r>
              <a:rPr lang="zh-CN" altLang="en-US" dirty="0"/>
              <a:t>个推荐项。</a:t>
            </a:r>
          </a:p>
          <a:p>
            <a:r>
              <a:rPr lang="zh-CN" altLang="en-US" b="1" dirty="0"/>
              <a:t>例子：</a:t>
            </a:r>
            <a:br>
              <a:rPr lang="zh-CN" altLang="en-US" dirty="0"/>
            </a:br>
            <a:r>
              <a:rPr lang="zh-CN" altLang="en-US" dirty="0"/>
              <a:t>我看过的电影序列是：</a:t>
            </a:r>
            <a:r>
              <a:rPr lang="en-US" altLang="zh-CN" dirty="0"/>
              <a:t>Titanic, La </a:t>
            </a:r>
            <a:r>
              <a:rPr lang="en-US" altLang="zh-CN" dirty="0" err="1"/>
              <a:t>La</a:t>
            </a:r>
            <a:r>
              <a:rPr lang="en-US" altLang="zh-CN" dirty="0"/>
              <a:t> Land, The Notebook</a:t>
            </a:r>
            <a:br>
              <a:rPr lang="en-US" altLang="zh-CN" dirty="0"/>
            </a:br>
            <a:r>
              <a:rPr lang="zh-CN" altLang="en-US" dirty="0"/>
              <a:t>候选集为：</a:t>
            </a:r>
            <a:r>
              <a:rPr lang="en-US" altLang="zh-CN" dirty="0"/>
              <a:t>{Inception, The Dark Knight, A Walk to Remember, Interstellar, The Great Gatsby}</a:t>
            </a:r>
            <a:br>
              <a:rPr lang="en-US" altLang="zh-CN" dirty="0"/>
            </a:br>
            <a:r>
              <a:rPr lang="en-US" altLang="zh-CN" dirty="0"/>
              <a:t>→ </a:t>
            </a:r>
            <a:r>
              <a:rPr lang="zh-CN" altLang="en-US" dirty="0"/>
              <a:t>基础推荐结果列表（比如）：</a:t>
            </a:r>
            <a:r>
              <a:rPr lang="en-US" altLang="zh-CN" dirty="0"/>
              <a:t>1. Inception, 2. The Dark Knight ...</a:t>
            </a:r>
          </a:p>
        </p:txBody>
      </p:sp>
      <p:pic>
        <p:nvPicPr>
          <p:cNvPr id="20" name="图片 19">
            <a:extLst>
              <a:ext uri="{FF2B5EF4-FFF2-40B4-BE49-F238E27FC236}">
                <a16:creationId xmlns:a16="http://schemas.microsoft.com/office/drawing/2014/main" id="{0B8CC780-A263-EE2A-502C-66550B2DBF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08444" y="1038452"/>
            <a:ext cx="5343524" cy="2818562"/>
          </a:xfrm>
          <a:prstGeom prst="rect">
            <a:avLst/>
          </a:prstGeom>
        </p:spPr>
      </p:pic>
      <p:sp>
        <p:nvSpPr>
          <p:cNvPr id="22" name="文本框 21">
            <a:extLst>
              <a:ext uri="{FF2B5EF4-FFF2-40B4-BE49-F238E27FC236}">
                <a16:creationId xmlns:a16="http://schemas.microsoft.com/office/drawing/2014/main" id="{A3DABFCE-F7C7-B2AC-D927-F1C1457E56AF}"/>
              </a:ext>
            </a:extLst>
          </p:cNvPr>
          <p:cNvSpPr txBox="1"/>
          <p:nvPr/>
        </p:nvSpPr>
        <p:spPr>
          <a:xfrm>
            <a:off x="6777631" y="4099562"/>
            <a:ext cx="51054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dirty="0"/>
              <a:t>请注意，以上推荐都不是正确的目标项。请推理 </a:t>
            </a:r>
            <a:r>
              <a:rPr lang="en-US" altLang="zh-CN" dirty="0"/>
              <a:t>ChatGPT </a:t>
            </a:r>
            <a:r>
              <a:rPr lang="zh-CN" altLang="en-US" dirty="0"/>
              <a:t>预测错误的原因。</a:t>
            </a:r>
          </a:p>
          <a:p>
            <a:r>
              <a:rPr lang="zh-CN" altLang="en-US" b="1" dirty="0"/>
              <a:t>例子输出：</a:t>
            </a:r>
            <a:br>
              <a:rPr lang="zh-CN" altLang="en-US" dirty="0"/>
            </a:br>
            <a:r>
              <a:rPr lang="en-US" altLang="zh-CN" dirty="0"/>
              <a:t>Casino Royale</a:t>
            </a:r>
            <a:r>
              <a:rPr lang="zh-CN" altLang="en-US" dirty="0"/>
              <a:t>：虽然它是动作片，但更倾向于间谍类型，而用户历史中并没有这类偏好。</a:t>
            </a:r>
            <a:br>
              <a:rPr lang="zh-CN" altLang="en-US" dirty="0"/>
            </a:br>
            <a:r>
              <a:rPr lang="en-US" altLang="zh-CN" dirty="0"/>
              <a:t>Batman</a:t>
            </a:r>
            <a:r>
              <a:rPr lang="zh-CN" altLang="en-US" dirty="0"/>
              <a:t>：该推荐假设用户偏好超级英雄电影，但这在观看列表中并未体现。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F2EAE-F883-113E-AAD5-D70F3CE71F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6A14ED0C-DBB5-F104-899E-93A29CCC96EC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44C7CEBD-AF2F-EFB8-F682-2C1C0EAAAC84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41C0F07-3FD7-4CE7-4F5B-A8D5F67D129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0E5E93B9-8E82-3D4C-E818-C6599061F1F6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ADDA888A-30BA-F33E-6A3B-BEE85A8E4F7F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04EFA2FF-7710-EE4E-FAA6-4AD8E25A1B19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CF17456-6A1D-C38D-9CF9-F16CC7143525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DF7A17A0-A4FE-F4B7-4481-43B85F74D066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B014ACC8-4DAD-6B2E-C261-C9EF14DF6A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170420"/>
            <a:ext cx="4729587" cy="226133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056044B7-9307-FC39-D1C6-8E691426046F}"/>
              </a:ext>
            </a:extLst>
          </p:cNvPr>
          <p:cNvSpPr txBox="1"/>
          <p:nvPr/>
        </p:nvSpPr>
        <p:spPr>
          <a:xfrm>
            <a:off x="294173" y="3657600"/>
            <a:ext cx="53446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dirty="0"/>
              <a:t>正确答案是 </a:t>
            </a:r>
            <a:r>
              <a:rPr lang="en-US" altLang="zh-CN" dirty="0"/>
              <a:t>{vᵢ₊₁ᵗ}</a:t>
            </a:r>
            <a:r>
              <a:rPr lang="zh-CN" altLang="en-US" dirty="0"/>
              <a:t>。请分析 </a:t>
            </a:r>
            <a:r>
              <a:rPr lang="en-US" altLang="zh-CN" dirty="0"/>
              <a:t>ChatGPT </a:t>
            </a:r>
            <a:r>
              <a:rPr lang="zh-CN" altLang="en-US" dirty="0"/>
              <a:t>为何错过了它，并列出错因。</a:t>
            </a:r>
          </a:p>
          <a:p>
            <a:pPr>
              <a:buNone/>
            </a:pPr>
            <a:r>
              <a:rPr lang="zh-CN" altLang="en-US" b="1" dirty="0"/>
              <a:t>例子输出：</a:t>
            </a:r>
            <a:br>
              <a:rPr lang="zh-CN" altLang="en-US" dirty="0"/>
            </a:br>
            <a:r>
              <a:rPr lang="zh-CN" altLang="en-US" dirty="0"/>
              <a:t>正确答案是</a:t>
            </a:r>
            <a:r>
              <a:rPr lang="en-US" altLang="zh-CN" dirty="0"/>
              <a:t>《A Walk to Remember》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错误原因 </a:t>
            </a:r>
            <a:r>
              <a:rPr lang="en-US" altLang="zh-CN" dirty="0"/>
              <a:t>1</a:t>
            </a:r>
            <a:r>
              <a:rPr lang="zh-CN" altLang="en-US" dirty="0"/>
              <a:t>：忽略了细腻情感类偏好（用户之前观看的是爱情片）。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错误原因 </a:t>
            </a:r>
            <a:r>
              <a:rPr lang="en-US" altLang="zh-CN" dirty="0"/>
              <a:t>2</a:t>
            </a:r>
            <a:r>
              <a:rPr lang="zh-CN" altLang="en-US" dirty="0"/>
              <a:t>：受欢迎度偏置，系统更偏向推荐高人气动作片。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61EB610D-E5F2-7513-07E3-D879D4A1C2C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6805" y="1583093"/>
            <a:ext cx="6095238" cy="117142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DED1ADB-11D8-6B83-723F-ED0D5B5BC226}"/>
              </a:ext>
            </a:extLst>
          </p:cNvPr>
          <p:cNvSpPr txBox="1"/>
          <p:nvPr/>
        </p:nvSpPr>
        <p:spPr>
          <a:xfrm>
            <a:off x="5789364" y="3200400"/>
            <a:ext cx="60978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dirty="0"/>
              <a:t>请根据上一阶段每个分析点，为 </a:t>
            </a:r>
            <a:r>
              <a:rPr lang="en-US" altLang="zh-CN" dirty="0"/>
              <a:t>AI </a:t>
            </a:r>
            <a:r>
              <a:rPr lang="zh-CN" altLang="en-US" dirty="0"/>
              <a:t>提供简短提示（不暴露正确答案）。</a:t>
            </a:r>
          </a:p>
          <a:p>
            <a:pPr>
              <a:buNone/>
            </a:pPr>
            <a:r>
              <a:rPr lang="zh-CN" altLang="en-US" b="1" dirty="0"/>
              <a:t>例子输出：</a:t>
            </a:r>
            <a:endParaRPr lang="zh-CN" alt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提示 </a:t>
            </a:r>
            <a:r>
              <a:rPr lang="en-US" altLang="zh-CN" dirty="0"/>
              <a:t>1</a:t>
            </a:r>
            <a:r>
              <a:rPr lang="zh-CN" altLang="en-US" dirty="0"/>
              <a:t>：注意用户历史中偏好的爱情题材。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zh-CN" altLang="en-US" dirty="0"/>
              <a:t>提示 </a:t>
            </a:r>
            <a:r>
              <a:rPr lang="en-US" altLang="zh-CN" dirty="0"/>
              <a:t>2</a:t>
            </a:r>
            <a:r>
              <a:rPr lang="zh-CN" altLang="en-US" dirty="0"/>
              <a:t>：避免过分偏向高评分的动作片。</a:t>
            </a:r>
          </a:p>
        </p:txBody>
      </p:sp>
    </p:spTree>
    <p:extLst>
      <p:ext uri="{BB962C8B-B14F-4D97-AF65-F5344CB8AC3E}">
        <p14:creationId xmlns:p14="http://schemas.microsoft.com/office/powerpoint/2010/main" val="121879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3DA1F0-23A2-E6B5-8E9A-1692E7C04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510D90AB-784B-0594-E8ED-E38BC9E492E7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569FF1D7-D17E-F8DD-B175-05CF09D243A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7F3C2122-CC70-A2AD-1A35-A25DFD01F03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FB358C0-4ABA-1BEC-441F-A8FC3CC82BA9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2F8F23FF-0EE6-411F-2C1A-25A7D8CEF86E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B39FEC7A-DCC9-6C72-914E-8DA60C3DA7B1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14D2FD65-DBE5-6D99-4ED3-9BD737692A0A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37C97D8B-5819-241E-FDB6-357CDC2F5278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BE40E356-F7B0-10A6-039C-4BF8AAC05D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1457571"/>
            <a:ext cx="6142857" cy="1971429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3AE5D709-60AD-F6DB-15DA-660FE9A2EA26}"/>
              </a:ext>
            </a:extLst>
          </p:cNvPr>
          <p:cNvSpPr txBox="1"/>
          <p:nvPr/>
        </p:nvSpPr>
        <p:spPr>
          <a:xfrm>
            <a:off x="234307" y="3863876"/>
            <a:ext cx="609783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zh-CN" altLang="en-US" dirty="0"/>
              <a:t>与基础提示语相同，但额外加入已检索到的提示 </a:t>
            </a:r>
            <a:r>
              <a:rPr lang="en-US" altLang="zh-CN" dirty="0"/>
              <a:t>{h} </a:t>
            </a:r>
            <a:r>
              <a:rPr lang="zh-CN" altLang="en-US" dirty="0"/>
              <a:t>来引导推荐。</a:t>
            </a:r>
          </a:p>
          <a:p>
            <a:r>
              <a:rPr lang="zh-CN" altLang="en-US" b="1" dirty="0"/>
              <a:t>例子：</a:t>
            </a:r>
            <a:br>
              <a:rPr lang="zh-CN" altLang="en-US" dirty="0"/>
            </a:br>
            <a:r>
              <a:rPr lang="zh-CN" altLang="en-US" dirty="0"/>
              <a:t>我观看了 </a:t>
            </a:r>
            <a:r>
              <a:rPr lang="en-US" altLang="zh-CN" dirty="0"/>
              <a:t>Titanic, The Notebook</a:t>
            </a:r>
            <a:br>
              <a:rPr lang="en-US" altLang="zh-CN" dirty="0"/>
            </a:br>
            <a:r>
              <a:rPr lang="zh-CN" altLang="en-US" dirty="0"/>
              <a:t>候选集：</a:t>
            </a:r>
            <a:r>
              <a:rPr lang="en-US" altLang="zh-CN" dirty="0"/>
              <a:t>{Interstellar, A Walk to Remember, The Great Gatsby}</a:t>
            </a:r>
            <a:br>
              <a:rPr lang="en-US" altLang="zh-CN" dirty="0"/>
            </a:br>
            <a:r>
              <a:rPr lang="zh-CN" altLang="en-US" dirty="0"/>
              <a:t>提示：用户偏好浪漫、悲伤、真实情感类作品</a:t>
            </a:r>
            <a:br>
              <a:rPr lang="zh-CN" altLang="en-US" dirty="0"/>
            </a:br>
            <a:r>
              <a:rPr lang="zh-CN" altLang="en-US" dirty="0"/>
              <a:t>→ 新推荐顺序可能更准确，如：</a:t>
            </a:r>
            <a:r>
              <a:rPr lang="en-US" altLang="zh-CN" dirty="0"/>
              <a:t>1. A Walk to Remember, 2. The Great Gatsby...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55D215EA-DE90-0AEE-3739-4F5244BF32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42674" y="1313180"/>
            <a:ext cx="5105400" cy="1025851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BDC87228-233B-2C8B-9047-A24A8DB106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6425" y="2430285"/>
            <a:ext cx="4217153" cy="4177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76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D36F642-F3D9-5F42-C63E-C318F0CEB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546" y="1807976"/>
            <a:ext cx="4419048" cy="37142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47661C3-7F74-C35D-D1D0-231491FF35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91" y="1373443"/>
            <a:ext cx="5980952" cy="167619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AC522868-4746-9D6D-AEAB-16F1FA4293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08517" y="4021043"/>
            <a:ext cx="4447619" cy="46666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6F6ECC3-6D08-CD13-3CFC-226E64F5A93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4524" y="3016968"/>
            <a:ext cx="6047619" cy="1971429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BD99667-567B-DFE7-0365-B7E213F5A6B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08517" y="5987831"/>
            <a:ext cx="4561905" cy="53333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41FB5A5-40A1-76E4-06F2-C44B0CDEDF4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0471" y="5290414"/>
            <a:ext cx="6104762" cy="12380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9D7DB-074E-3774-D7C2-7354C187F2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FC948C40-8DA6-45C6-0EF9-C1A1658B8C38}"/>
              </a:ext>
            </a:extLst>
          </p:cNvPr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6EE07A19-352A-476E-9AC9-1AC67540EF02}"/>
              </a:ext>
            </a:extLst>
          </p:cNvPr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BA9F3514-F669-8021-895C-F67F2F945164}"/>
                </a:ext>
              </a:extLst>
            </p:cNvPr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F9B9B4D6-D8F1-D346-005E-D1B1802A6F27}"/>
                </a:ext>
              </a:extLst>
            </p:cNvPr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716DD2C-2B10-250D-3011-6F5AA517EC09}"/>
                </a:ext>
              </a:extLst>
            </p:cNvPr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>
            <a:extLst>
              <a:ext uri="{FF2B5EF4-FFF2-40B4-BE49-F238E27FC236}">
                <a16:creationId xmlns:a16="http://schemas.microsoft.com/office/drawing/2014/main" id="{A40974AB-E969-AD31-BFE7-D783B623159D}"/>
              </a:ext>
            </a:extLst>
          </p:cNvPr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>
            <a:extLst>
              <a:ext uri="{FF2B5EF4-FFF2-40B4-BE49-F238E27FC236}">
                <a16:creationId xmlns:a16="http://schemas.microsoft.com/office/drawing/2014/main" id="{67D645B7-1D5C-641B-2EFE-6BC15F9403EC}"/>
              </a:ext>
            </a:extLst>
          </p:cNvPr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>
            <a:extLst>
              <a:ext uri="{FF2B5EF4-FFF2-40B4-BE49-F238E27FC236}">
                <a16:creationId xmlns:a16="http://schemas.microsoft.com/office/drawing/2014/main" id="{6D88D6CB-0646-7870-1AFB-5DDAF75CEEE4}"/>
              </a:ext>
            </a:extLst>
          </p:cNvPr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>
            <a:extLst>
              <a:ext uri="{FF2B5EF4-FFF2-40B4-BE49-F238E27FC236}">
                <a16:creationId xmlns:a16="http://schemas.microsoft.com/office/drawing/2014/main" id="{8F19B056-270F-41ED-B7D1-CC477B2E7A69}"/>
              </a:ext>
            </a:extLst>
          </p:cNvPr>
          <p:cNvSpPr txBox="1"/>
          <p:nvPr/>
        </p:nvSpPr>
        <p:spPr>
          <a:xfrm>
            <a:off x="5234305" y="685800"/>
            <a:ext cx="1722120" cy="6273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Method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F0790C37-0E25-1493-0FD8-6195057AA4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4305" y="2719323"/>
            <a:ext cx="4152381" cy="371429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7DA32EC-D6C9-F630-3B66-FC5F103F79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4305" y="3229000"/>
            <a:ext cx="4923809" cy="40000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4D729D42-D805-735B-ECCE-89B6948539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79162" y="3786151"/>
            <a:ext cx="4361905" cy="4571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B48A9DA-B1C2-AC07-D884-7E8B77FC512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3660" y="2505029"/>
            <a:ext cx="2839957" cy="205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46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644525" y="86360"/>
            <a:ext cx="1791335" cy="474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Chongqing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University  of</a:t>
            </a:r>
            <a:r>
              <a:rPr lang="en-US"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1500" dirty="0">
                <a:solidFill>
                  <a:srgbClr val="FFFFFF"/>
                </a:solidFill>
                <a:latin typeface="Times New Roman" panose="02020603050405020304" charset="0"/>
                <a:cs typeface="Times New Roman" panose="02020603050405020304" charset="0"/>
              </a:rPr>
              <a:t>Technology</a:t>
            </a: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0681335" y="46355"/>
            <a:ext cx="1337945" cy="4870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</a:t>
            </a:r>
            <a:r>
              <a:rPr lang="en-US"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 </a:t>
            </a: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8" name="object 16"/>
          <p:cNvSpPr txBox="1"/>
          <p:nvPr/>
        </p:nvSpPr>
        <p:spPr>
          <a:xfrm>
            <a:off x="4605655" y="685800"/>
            <a:ext cx="2981325" cy="750570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  <a:sym typeface="+mn-ea"/>
              </a:rPr>
              <a:t>Experiments</a:t>
            </a: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b="1" spc="-5" dirty="0">
              <a:solidFill>
                <a:srgbClr val="001F5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BD266484-78C5-EAD0-8756-490ED7AC34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889" y="1436370"/>
            <a:ext cx="10419088" cy="5142196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TdmZWMwNzNmZmQyYjgzMTEwNDQ4MzZiNjkxZGQ0MGQ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982</Words>
  <Application>Microsoft Office PowerPoint</Application>
  <PresentationFormat>宽屏</PresentationFormat>
  <Paragraphs>133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Trebuchet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进霏 陈</cp:lastModifiedBy>
  <cp:revision>161</cp:revision>
  <dcterms:created xsi:type="dcterms:W3CDTF">2023-09-17T03:47:00Z</dcterms:created>
  <dcterms:modified xsi:type="dcterms:W3CDTF">2025-06-05T06:00:38Z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2023-09-05T16:00:00Z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2023-09-26T16:00:00Z</vt:filetime>
  </property>
  <property fmtid="{D5CDD505-2E9C-101B-9397-08002B2CF9AE}" pid="5" name="ICV">
    <vt:lpwstr>7B42DDB11C9E4E5D8085896DFF7F8334_13</vt:lpwstr>
  </property>
  <property fmtid="{D5CDD505-2E9C-101B-9397-08002B2CF9AE}" pid="6" name="KSOProductBuildVer">
    <vt:lpwstr>2052-12.1.0.19770</vt:lpwstr>
  </property>
</Properties>
</file>